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85" r:id="rId3"/>
    <p:sldId id="266" r:id="rId4"/>
    <p:sldId id="268" r:id="rId5"/>
    <p:sldId id="267" r:id="rId6"/>
    <p:sldId id="286" r:id="rId7"/>
    <p:sldId id="288" r:id="rId8"/>
    <p:sldId id="289" r:id="rId9"/>
    <p:sldId id="287" r:id="rId10"/>
  </p:sldIdLst>
  <p:sldSz cx="12192000" cy="6858000"/>
  <p:notesSz cx="6858000" cy="91440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vPo+VdwSV725ogxHpEu14CMZg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B25E1-AC35-2787-A6F6-E86168AB2698}" v="24" dt="2025-09-24T21:47:36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Rolderick Santos Vieira de Vasconscelos" userId="S::william.vasconcelos@fecap.br::611961c0-7e58-48cf-94e6-e48b38e9dbcb" providerId="AD" clId="Web-{03FB25E1-AC35-2787-A6F6-E86168AB2698}"/>
    <pc:docChg chg="delSld">
      <pc:chgData name="William Rolderick Santos Vieira de Vasconscelos" userId="S::william.vasconcelos@fecap.br::611961c0-7e58-48cf-94e6-e48b38e9dbcb" providerId="AD" clId="Web-{03FB25E1-AC35-2787-A6F6-E86168AB2698}" dt="2025-09-24T21:47:36.384" v="21"/>
      <pc:docMkLst>
        <pc:docMk/>
      </pc:docMkLst>
      <pc:sldChg chg="del">
        <pc:chgData name="William Rolderick Santos Vieira de Vasconscelos" userId="S::william.vasconcelos@fecap.br::611961c0-7e58-48cf-94e6-e48b38e9dbcb" providerId="AD" clId="Web-{03FB25E1-AC35-2787-A6F6-E86168AB2698}" dt="2025-09-24T21:46:59.865" v="0"/>
        <pc:sldMkLst>
          <pc:docMk/>
          <pc:sldMk cId="0" sldId="259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08.882" v="6"/>
        <pc:sldMkLst>
          <pc:docMk/>
          <pc:sldMk cId="0" sldId="261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11.022" v="9"/>
        <pc:sldMkLst>
          <pc:docMk/>
          <pc:sldMk cId="0" sldId="262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16.179" v="13"/>
        <pc:sldMkLst>
          <pc:docMk/>
          <pc:sldMk cId="0" sldId="263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20.179" v="15"/>
        <pc:sldMkLst>
          <pc:docMk/>
          <pc:sldMk cId="0" sldId="264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22.039" v="17"/>
        <pc:sldMkLst>
          <pc:docMk/>
          <pc:sldMk cId="0" sldId="265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32.009" v="19"/>
        <pc:sldMkLst>
          <pc:docMk/>
          <pc:sldMk cId="0" sldId="269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33.212" v="20"/>
        <pc:sldMkLst>
          <pc:docMk/>
          <pc:sldMk cId="0" sldId="270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36.384" v="21"/>
        <pc:sldMkLst>
          <pc:docMk/>
          <pc:sldMk cId="0" sldId="271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04.053" v="1"/>
        <pc:sldMkLst>
          <pc:docMk/>
          <pc:sldMk cId="1500730684" sldId="272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06.959" v="4"/>
        <pc:sldMkLst>
          <pc:docMk/>
          <pc:sldMk cId="1853073389" sldId="273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05.147" v="2"/>
        <pc:sldMkLst>
          <pc:docMk/>
          <pc:sldMk cId="2276026833" sldId="274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06.209" v="3"/>
        <pc:sldMkLst>
          <pc:docMk/>
          <pc:sldMk cId="3715635765" sldId="275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09.663" v="7"/>
        <pc:sldMkLst>
          <pc:docMk/>
          <pc:sldMk cId="2447538728" sldId="276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07.866" v="5"/>
        <pc:sldMkLst>
          <pc:docMk/>
          <pc:sldMk cId="545065463" sldId="277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12.851" v="10"/>
        <pc:sldMkLst>
          <pc:docMk/>
          <pc:sldMk cId="421686226" sldId="278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10.304" v="8"/>
        <pc:sldMkLst>
          <pc:docMk/>
          <pc:sldMk cId="1174614138" sldId="279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15.413" v="12"/>
        <pc:sldMkLst>
          <pc:docMk/>
          <pc:sldMk cId="544946795" sldId="280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19.226" v="14"/>
        <pc:sldMkLst>
          <pc:docMk/>
          <pc:sldMk cId="1599466724" sldId="281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21.101" v="16"/>
        <pc:sldMkLst>
          <pc:docMk/>
          <pc:sldMk cId="3429317340" sldId="282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22.758" v="18"/>
        <pc:sldMkLst>
          <pc:docMk/>
          <pc:sldMk cId="2464285023" sldId="283"/>
        </pc:sldMkLst>
      </pc:sldChg>
      <pc:sldChg chg="del">
        <pc:chgData name="William Rolderick Santos Vieira de Vasconscelos" userId="S::william.vasconcelos@fecap.br::611961c0-7e58-48cf-94e6-e48b38e9dbcb" providerId="AD" clId="Web-{03FB25E1-AC35-2787-A6F6-E86168AB2698}" dt="2025-09-24T21:47:13.616" v="11"/>
        <pc:sldMkLst>
          <pc:docMk/>
          <pc:sldMk cId="2729223338" sldId="284"/>
        </pc:sldMkLst>
      </pc:sldChg>
    </pc:docChg>
  </pc:docChgLst>
  <pc:docChgLst>
    <pc:chgData clId="Web-{03FB25E1-AC35-2787-A6F6-E86168AB2698}"/>
    <pc:docChg chg="delSld">
      <pc:chgData name="" userId="" providerId="" clId="Web-{03FB25E1-AC35-2787-A6F6-E86168AB2698}" dt="2025-09-24T21:46:53.661" v="1"/>
      <pc:docMkLst>
        <pc:docMk/>
      </pc:docMkLst>
      <pc:sldChg chg="del">
        <pc:chgData name="" userId="" providerId="" clId="Web-{03FB25E1-AC35-2787-A6F6-E86168AB2698}" dt="2025-09-24T21:46:53.661" v="1"/>
        <pc:sldMkLst>
          <pc:docMk/>
          <pc:sldMk cId="0" sldId="257"/>
        </pc:sldMkLst>
      </pc:sldChg>
      <pc:sldChg chg="del">
        <pc:chgData name="" userId="" providerId="" clId="Web-{03FB25E1-AC35-2787-A6F6-E86168AB2698}" dt="2025-09-24T21:46:53.661" v="0"/>
        <pc:sldMkLst>
          <pc:docMk/>
          <pc:sldMk cId="0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>
          <a:extLst>
            <a:ext uri="{FF2B5EF4-FFF2-40B4-BE49-F238E27FC236}">
              <a16:creationId xmlns:a16="http://schemas.microsoft.com/office/drawing/2014/main" id="{6026564A-1ECE-814A-9329-9826C4DF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>
            <a:extLst>
              <a:ext uri="{FF2B5EF4-FFF2-40B4-BE49-F238E27FC236}">
                <a16:creationId xmlns:a16="http://schemas.microsoft.com/office/drawing/2014/main" id="{88BAB24B-B533-DA2C-BDC2-73141760A7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11:notes">
            <a:extLst>
              <a:ext uri="{FF2B5EF4-FFF2-40B4-BE49-F238E27FC236}">
                <a16:creationId xmlns:a16="http://schemas.microsoft.com/office/drawing/2014/main" id="{7FE13035-C0E8-81A5-299D-44C7F52B2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621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67D42293-CE22-B194-A6D2-F0E9CC1A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>
            <a:extLst>
              <a:ext uri="{FF2B5EF4-FFF2-40B4-BE49-F238E27FC236}">
                <a16:creationId xmlns:a16="http://schemas.microsoft.com/office/drawing/2014/main" id="{B920767A-4A06-F79F-F968-DB41BCBD5E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12:notes">
            <a:extLst>
              <a:ext uri="{FF2B5EF4-FFF2-40B4-BE49-F238E27FC236}">
                <a16:creationId xmlns:a16="http://schemas.microsoft.com/office/drawing/2014/main" id="{FDA589B8-A13C-3F94-71E6-5342B1DFF7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7514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2964B8FD-1A68-0FCA-41D2-8B7AFA392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>
            <a:extLst>
              <a:ext uri="{FF2B5EF4-FFF2-40B4-BE49-F238E27FC236}">
                <a16:creationId xmlns:a16="http://schemas.microsoft.com/office/drawing/2014/main" id="{389BA0B8-C602-D00A-C69B-0E899933C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13:notes">
            <a:extLst>
              <a:ext uri="{FF2B5EF4-FFF2-40B4-BE49-F238E27FC236}">
                <a16:creationId xmlns:a16="http://schemas.microsoft.com/office/drawing/2014/main" id="{7442504B-6055-73B1-36F4-5156739CF4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570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2482CE7B-2C57-1386-F0B5-99187A342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>
            <a:extLst>
              <a:ext uri="{FF2B5EF4-FFF2-40B4-BE49-F238E27FC236}">
                <a16:creationId xmlns:a16="http://schemas.microsoft.com/office/drawing/2014/main" id="{8358F2E5-AF97-8BF8-E48A-531155638F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13:notes">
            <a:extLst>
              <a:ext uri="{FF2B5EF4-FFF2-40B4-BE49-F238E27FC236}">
                <a16:creationId xmlns:a16="http://schemas.microsoft.com/office/drawing/2014/main" id="{045F3980-548A-8B68-1A70-B13ADE27A8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1250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BB98944B-A26E-5946-7B9A-D76B4FB3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>
            <a:extLst>
              <a:ext uri="{FF2B5EF4-FFF2-40B4-BE49-F238E27FC236}">
                <a16:creationId xmlns:a16="http://schemas.microsoft.com/office/drawing/2014/main" id="{001103D0-7DE5-7505-63D7-4A3A6A090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12:notes">
            <a:extLst>
              <a:ext uri="{FF2B5EF4-FFF2-40B4-BE49-F238E27FC236}">
                <a16:creationId xmlns:a16="http://schemas.microsoft.com/office/drawing/2014/main" id="{2A6621A4-3B25-E936-4109-59F77A9986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8265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77" name="Google Shape;77;p27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9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4" name="Google Shape;94;p29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pt-BR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pt-BR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">
  <p:cSld name="3 Coluna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1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31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0" name="Google Shape;110;p31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3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 de Imagem">
  <p:cSld name="3 Colunas de Imagem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2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32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19" name="Google Shape;119;p32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32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22" name="Google Shape;122;p32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2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25" name="Google Shape;125;p32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32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32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3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3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7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7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7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7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br/url?sa=i&amp;url=http%3A%2F%2Fwww.mimosoinfoco.com.br%2Fpolitica%2Fde-quem-e-o-poder%2F&amp;psig=AOvVaw2zF0yXuCZTsEViDw6aPOkD&amp;ust=1584624477936000&amp;source=images&amp;cd=vfe&amp;ved=0CAIQjRxqFwoTCIiXq8yQpOgCFQAAAAAdAAAAABA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1419999" y="536769"/>
            <a:ext cx="8825658" cy="255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pic>
        <p:nvPicPr>
          <p:cNvPr id="148" name="Google Shape;148;p1" descr="Resultado de imagem para estado leviatã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4458" t="1426" r="2697" b="2376"/>
          <a:stretch/>
        </p:blipFill>
        <p:spPr>
          <a:xfrm>
            <a:off x="6096000" y="1881809"/>
            <a:ext cx="4492487" cy="4691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120B5154-8A4F-17D9-3117-CE86629B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>
            <a:extLst>
              <a:ext uri="{FF2B5EF4-FFF2-40B4-BE49-F238E27FC236}">
                <a16:creationId xmlns:a16="http://schemas.microsoft.com/office/drawing/2014/main" id="{4B90E672-8904-E982-89B0-D976C923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sp>
        <p:nvSpPr>
          <p:cNvPr id="219" name="Google Shape;219;p11">
            <a:extLst>
              <a:ext uri="{FF2B5EF4-FFF2-40B4-BE49-F238E27FC236}">
                <a16:creationId xmlns:a16="http://schemas.microsoft.com/office/drawing/2014/main" id="{0528CC82-70F6-B7AB-3F9D-AA84FBD2E1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22253" y="1303549"/>
            <a:ext cx="5069747" cy="535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 algn="just">
              <a:spcBef>
                <a:spcPts val="0"/>
              </a:spcBef>
              <a:buSzPct val="80000"/>
            </a:pPr>
            <a:r>
              <a:rPr lang="pt-BR" dirty="0"/>
              <a:t>Jean-Jacques Rousseau (1712–1778) publicou Do Contrato Social em 1762, momento em que a Europa fervilhava com debates sobre liberdade, igualdade e a legitimidade do poder político. </a:t>
            </a:r>
            <a:endParaRPr lang="pt-BR"/>
          </a:p>
          <a:p>
            <a:pPr marL="342900" indent="-342900" algn="just">
              <a:spcBef>
                <a:spcPts val="0"/>
              </a:spcBef>
              <a:buSzPct val="80000"/>
            </a:pPr>
            <a:endParaRPr lang="pt-BR"/>
          </a:p>
          <a:p>
            <a:pPr marL="342900" indent="-342900" algn="just">
              <a:spcBef>
                <a:spcPts val="0"/>
              </a:spcBef>
              <a:buSzPct val="80000"/>
            </a:pPr>
            <a:r>
              <a:rPr lang="pt-BR" dirty="0"/>
              <a:t>Sua obra propôs uma nova base para o Estado, fundada em um pacto voluntário entre indivíduos que transpõe a corrupção gerada pela sociedade rumo a um ideal de bem comum.</a:t>
            </a:r>
          </a:p>
        </p:txBody>
      </p:sp>
      <p:pic>
        <p:nvPicPr>
          <p:cNvPr id="2" name="Imagem 1" descr="O homem nasceu livre e por toda a parte vive acorrentado.">
            <a:extLst>
              <a:ext uri="{FF2B5EF4-FFF2-40B4-BE49-F238E27FC236}">
                <a16:creationId xmlns:a16="http://schemas.microsoft.com/office/drawing/2014/main" id="{E520AE9D-D860-AFAA-22A2-30D049B8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38" y="1861689"/>
            <a:ext cx="6709014" cy="31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5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sp>
        <p:nvSpPr>
          <p:cNvPr id="219" name="Google Shape;219;p11"/>
          <p:cNvSpPr txBox="1">
            <a:spLocks noGrp="1"/>
          </p:cNvSpPr>
          <p:nvPr>
            <p:ph type="body" idx="1"/>
          </p:nvPr>
        </p:nvSpPr>
        <p:spPr>
          <a:xfrm>
            <a:off x="6216480" y="1303549"/>
            <a:ext cx="5975520" cy="535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pt-BR" sz="1400" dirty="0"/>
              <a:t>Se Hobbes considerava que o estado de natureza era o estado de guerra de uns contra os outros, e Locke como sendo o estado de liberdade e igualdade que a instituição do Estado garantiria, para Rousseau, que também concebia o estado de natureza como sendo de liberdade e igualdade, por outro lado, considerava que a instituição do Estado era responsável pela desigualdade e pelo perda da liberdade.</a:t>
            </a:r>
          </a:p>
          <a:p>
            <a:pPr marL="342900" indent="-342900" algn="just">
              <a:buSzPct val="80000"/>
            </a:pPr>
            <a:r>
              <a:rPr lang="pt-BR" sz="1400" dirty="0"/>
              <a:t>Para Rousseau, o “estado de natureza” não era marcado por guerra ou racionalidade pura, mas por paz e inocência. </a:t>
            </a:r>
          </a:p>
          <a:p>
            <a:pPr marL="342900" indent="-342900" algn="just">
              <a:buSzPct val="80000"/>
            </a:pPr>
            <a:r>
              <a:rPr lang="pt-BR" sz="1400" dirty="0"/>
              <a:t>Guiado por dois instintos básicos – o amor de si (interesse pela própria preservação) e a piedade (repulsa ao sofrimento alheio) – o homem vivia em harmonia até o surgimento da propriedade privada, que introduziu desigualdade e conflitos</a:t>
            </a:r>
          </a:p>
          <a:p>
            <a:pPr marL="342900" indent="-342900" algn="just">
              <a:buSzPct val="80000"/>
            </a:pPr>
            <a:r>
              <a:rPr lang="pt-BR" sz="1400" dirty="0"/>
              <a:t>Para Rousseau, a propriedade privada é a origem da desigualdade, que o Estado visa reforçar e garantir.</a:t>
            </a:r>
            <a:endParaRPr sz="1400"/>
          </a:p>
          <a:p>
            <a:pPr marL="342900" indent="-342900" algn="just">
              <a:lnSpc>
                <a:spcPct val="120000"/>
              </a:lnSpc>
              <a:buSzPct val="80000"/>
            </a:pPr>
            <a:r>
              <a:rPr lang="pt-BR" sz="1400" dirty="0"/>
              <a:t>O contrato social é o acordo hipotético em que cada indivíduo abre mão de sua liberdade natural em favor da coletividade. Esse pacto não submete o cidadão a um poder arbitrário, mas institui a sociedade política, na qual a vontade geral atua como expressão legítima dos interesses comuns.</a:t>
            </a:r>
          </a:p>
          <a:p>
            <a:pPr marL="342900" indent="-342900" algn="just">
              <a:lnSpc>
                <a:spcPct val="120000"/>
              </a:lnSpc>
              <a:buSzPct val="80000"/>
            </a:pPr>
            <a:r>
              <a:rPr lang="pt-BR" sz="1400" dirty="0"/>
              <a:t>O todo é soberano em relação a cada uma das partes.</a:t>
            </a:r>
          </a:p>
        </p:txBody>
      </p:sp>
      <p:pic>
        <p:nvPicPr>
          <p:cNvPr id="220" name="Google Shape;22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64326"/>
            <a:ext cx="5847443" cy="265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pic>
        <p:nvPicPr>
          <p:cNvPr id="235" name="Google Shape;235;p13"/>
          <p:cNvPicPr preferRelativeResize="0"/>
          <p:nvPr/>
        </p:nvPicPr>
        <p:blipFill rotWithShape="1">
          <a:blip r:embed="rId3">
            <a:alphaModFix/>
          </a:blip>
          <a:srcRect b="19049"/>
          <a:stretch/>
        </p:blipFill>
        <p:spPr>
          <a:xfrm>
            <a:off x="2418" y="2389604"/>
            <a:ext cx="6368931" cy="27067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6;p12">
            <a:extLst>
              <a:ext uri="{FF2B5EF4-FFF2-40B4-BE49-F238E27FC236}">
                <a16:creationId xmlns:a16="http://schemas.microsoft.com/office/drawing/2014/main" id="{2BC1C93A-FBA3-C888-E2A6-D83BFFABA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52602" y="1152983"/>
            <a:ext cx="5441558" cy="557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50520" indent="-342900" algn="just">
              <a:spcBef>
                <a:spcPts val="0"/>
              </a:spcBef>
              <a:buSzPct val="80000"/>
            </a:pPr>
            <a:r>
              <a:rPr lang="pt-BR" dirty="0"/>
              <a:t>Rousseau defendia que, em seu estado natural, o ser humano nasce dotado de bondade e inocência, livre das artimanhas e desigualdades impostas pela vida em sociedade. </a:t>
            </a:r>
          </a:p>
          <a:p>
            <a:pPr marL="350520" indent="-342900" algn="just">
              <a:spcBef>
                <a:spcPts val="0"/>
              </a:spcBef>
              <a:buSzPct val="80000"/>
            </a:pPr>
            <a:r>
              <a:rPr lang="pt-BR" dirty="0"/>
              <a:t>No “estado de natureza” não existiam instituições políticas, propriedade privada ou distinções sociais. </a:t>
            </a:r>
          </a:p>
          <a:p>
            <a:pPr marL="350520" indent="-342900" algn="just">
              <a:spcBef>
                <a:spcPts val="0"/>
              </a:spcBef>
              <a:buSzPct val="80000"/>
            </a:pPr>
            <a:r>
              <a:rPr lang="pt-BR" dirty="0"/>
              <a:t>Essa condição originária não era de selvageria violenta, mas de simplicidade e independência, na qual as necessidades eram mínimas e facilmente atendidas.</a:t>
            </a:r>
            <a:endParaRPr lang="pt-BR"/>
          </a:p>
          <a:p>
            <a:pPr marL="350520" indent="-342900" algn="just">
              <a:lnSpc>
                <a:spcPct val="80000"/>
              </a:lnSpc>
              <a:buSzPct val="80000"/>
            </a:pPr>
            <a:r>
              <a:rPr lang="pt-BR" dirty="0"/>
              <a:t>A introdução da propriedade privada marcou o divisor de águas na história humana, criando competição, inveja e disputas pelo acúmulo de bens. Ao reivindicar “meu” e “teu”, os indivíduos passaram a medir seu valor em relação ao domínio de recursos, o que gerou desigualdade e corroeu os laços de solidariedade natural.</a:t>
            </a:r>
          </a:p>
          <a:p>
            <a:pPr marL="342900" indent="-335280" algn="just">
              <a:spcBef>
                <a:spcPts val="0"/>
              </a:spcBef>
              <a:buSzPct val="80000"/>
            </a:pP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body" idx="1"/>
          </p:nvPr>
        </p:nvSpPr>
        <p:spPr>
          <a:xfrm>
            <a:off x="7155809" y="1152983"/>
            <a:ext cx="4967106" cy="557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3528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pt-BR" dirty="0"/>
              <a:t>No entanto, o Estado pode ser usado para garantir a liberdade e igualdade entre todos.</a:t>
            </a:r>
            <a:endParaRPr dirty="0"/>
          </a:p>
          <a:p>
            <a:pPr marL="342900" lvl="0" indent="-33528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pt-BR" dirty="0"/>
              <a:t>O poder não pertence ao Estado enquanto máquina administrativa, nem aos representantes eleitos, mas ao povo, coletivamente.</a:t>
            </a:r>
            <a:endParaRPr dirty="0"/>
          </a:p>
          <a:p>
            <a:pPr marL="342900" lvl="0" indent="-33528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pt-BR" dirty="0"/>
              <a:t>O Parágrafo Único do artigo 1º da Constituição brasileira diz: "Todo o poder emana do povo, que o exerce por meio de representantes eleitos ou diretamente“. </a:t>
            </a:r>
          </a:p>
          <a:p>
            <a:pPr marL="342900" indent="-335280" algn="just">
              <a:lnSpc>
                <a:spcPct val="120000"/>
              </a:lnSpc>
              <a:buSzPct val="80000"/>
            </a:pPr>
            <a:r>
              <a:rPr lang="pt-BR"/>
              <a:t>Na teoria rousseauniana, a soberania não reside em um monarca ou em uma elite, mas em todo o povo. Cada cidadão participa diretamente da formação da vontade geral, garantindo que o poder político seja inalienável e indissolúvel, pois não pode ser delegado nem apropriado por minorias.</a:t>
            </a:r>
          </a:p>
          <a:p>
            <a:pPr marL="342900" lvl="0" indent="-33528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pt-BR" dirty="0"/>
              <a:t>Rousseau é considerado importante ainda hoje, além de seus ensinamento sobre política, por seus pensamentos sobre educação.</a:t>
            </a:r>
            <a:endParaRPr dirty="0"/>
          </a:p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85" y="2013358"/>
            <a:ext cx="7025127" cy="3305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20AF2C76-A515-EFEC-0E27-4ECC50CE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>
            <a:extLst>
              <a:ext uri="{FF2B5EF4-FFF2-40B4-BE49-F238E27FC236}">
                <a16:creationId xmlns:a16="http://schemas.microsoft.com/office/drawing/2014/main" id="{E935479D-E1DD-2C6D-BCC3-0838AFB823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sp>
        <p:nvSpPr>
          <p:cNvPr id="226" name="Google Shape;226;p12">
            <a:extLst>
              <a:ext uri="{FF2B5EF4-FFF2-40B4-BE49-F238E27FC236}">
                <a16:creationId xmlns:a16="http://schemas.microsoft.com/office/drawing/2014/main" id="{EF16ECE6-8AA6-76AE-40F5-C8EAA59F5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38866" y="1152983"/>
            <a:ext cx="5441558" cy="557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indent="-335280" algn="just">
              <a:spcBef>
                <a:spcPts val="0"/>
              </a:spcBef>
              <a:buSzPct val="80000"/>
            </a:pPr>
            <a:r>
              <a:rPr lang="pt-BR" dirty="0"/>
              <a:t>Rousseau via a liberdade civil como resultado do contrato social: ao submeter-se às leis que ele próprio ajudou a criar, o indivíduo conserva sua autonomia. </a:t>
            </a:r>
            <a:endParaRPr lang="pt-BR"/>
          </a:p>
          <a:p>
            <a:pPr marL="342900" indent="-335280" algn="just">
              <a:spcBef>
                <a:spcPts val="0"/>
              </a:spcBef>
              <a:buSzPct val="80000"/>
            </a:pPr>
            <a:endParaRPr lang="pt-BR"/>
          </a:p>
          <a:p>
            <a:pPr marL="342900" indent="-335280" algn="just">
              <a:spcBef>
                <a:spcPts val="0"/>
              </a:spcBef>
              <a:buSzPct val="80000"/>
            </a:pPr>
            <a:r>
              <a:rPr lang="pt-BR"/>
              <a:t>Ele também </a:t>
            </a:r>
            <a:r>
              <a:rPr lang="pt-BR" dirty="0"/>
              <a:t>enfatizou a educação como instrumento fundamental para formar cidadãos capazes de julgar o bem comum e agir em conformidade com a vontade geral.</a:t>
            </a:r>
          </a:p>
          <a:p>
            <a:pPr marL="342900" indent="-335280" algn="just">
              <a:spcBef>
                <a:spcPts val="0"/>
              </a:spcBef>
              <a:buSzPct val="80000"/>
            </a:pPr>
            <a:endParaRPr lang="pt-BR" dirty="0"/>
          </a:p>
          <a:p>
            <a:pPr marL="342900" indent="-335280" algn="just">
              <a:spcBef>
                <a:spcPts val="0"/>
              </a:spcBef>
              <a:buSzPct val="80000"/>
            </a:pPr>
            <a:r>
              <a:rPr lang="pt-BR" dirty="0"/>
              <a:t>A filosofia de Rousseau exerceu grande influência na Revolução Francesa e no desenvolvimento das democracias modernas. </a:t>
            </a:r>
          </a:p>
          <a:p>
            <a:pPr marL="342900" indent="-335280" algn="just">
              <a:spcBef>
                <a:spcPts val="0"/>
              </a:spcBef>
              <a:buSzPct val="80000"/>
            </a:pPr>
            <a:endParaRPr lang="pt-BR"/>
          </a:p>
          <a:p>
            <a:pPr marL="342900" indent="-335280" algn="just">
              <a:spcBef>
                <a:spcPts val="0"/>
              </a:spcBef>
              <a:buSzPct val="80000"/>
            </a:pPr>
            <a:r>
              <a:rPr lang="pt-BR" dirty="0"/>
              <a:t>Ao mesmo tempo, foi alvo de críticas por potenciais abusos da vontade geral, que poderia oprimir minorias sob o pretexto do interesse coletivo. Ainda assim, suas ideias continuam centrais em debates sobre participação política e justiça social.</a:t>
            </a:r>
          </a:p>
        </p:txBody>
      </p:sp>
      <p:pic>
        <p:nvPicPr>
          <p:cNvPr id="2" name="Imagem 1" descr="Junto do estado civil vem a liberdade... Jean Jacques Rousseau - Pensador">
            <a:extLst>
              <a:ext uri="{FF2B5EF4-FFF2-40B4-BE49-F238E27FC236}">
                <a16:creationId xmlns:a16="http://schemas.microsoft.com/office/drawing/2014/main" id="{A7F323C2-B48D-A3BA-A7DF-6D60B996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2" y="2149236"/>
            <a:ext cx="6119542" cy="299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3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A98A3B87-2C5A-FB5D-645F-EDA04DD62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>
            <a:extLst>
              <a:ext uri="{FF2B5EF4-FFF2-40B4-BE49-F238E27FC236}">
                <a16:creationId xmlns:a16="http://schemas.microsoft.com/office/drawing/2014/main" id="{ED095246-66D8-8B2B-1F4A-8670D9679C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pic>
        <p:nvPicPr>
          <p:cNvPr id="233" name="Google Shape;233;p13">
            <a:extLst>
              <a:ext uri="{FF2B5EF4-FFF2-40B4-BE49-F238E27FC236}">
                <a16:creationId xmlns:a16="http://schemas.microsoft.com/office/drawing/2014/main" id="{0CFBF44A-0C1D-E756-1511-9C1CDD8F13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998" y="1258128"/>
            <a:ext cx="3286125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>
            <a:extLst>
              <a:ext uri="{FF2B5EF4-FFF2-40B4-BE49-F238E27FC236}">
                <a16:creationId xmlns:a16="http://schemas.microsoft.com/office/drawing/2014/main" id="{0895974E-1D9B-1A8A-D75A-ABF9C97AEA7D}"/>
              </a:ext>
            </a:extLst>
          </p:cNvPr>
          <p:cNvSpPr txBox="1"/>
          <p:nvPr/>
        </p:nvSpPr>
        <p:spPr>
          <a:xfrm>
            <a:off x="3538122" y="1397675"/>
            <a:ext cx="3167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imagem ao lado, capa do livro “Sobre a origem e os fundamentos da desigualdade entre os homens”, de Jean-Jaques Rousseau.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 descr="O primeiro homem que, tendo erguido uma cerca em volta de seu...">
            <a:extLst>
              <a:ext uri="{FF2B5EF4-FFF2-40B4-BE49-F238E27FC236}">
                <a16:creationId xmlns:a16="http://schemas.microsoft.com/office/drawing/2014/main" id="{8DF89066-6538-A094-4C6B-A50BCAD50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589" y="3257994"/>
            <a:ext cx="6165010" cy="28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BEF90164-3263-78E0-7DE4-B46E357B9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>
            <a:extLst>
              <a:ext uri="{FF2B5EF4-FFF2-40B4-BE49-F238E27FC236}">
                <a16:creationId xmlns:a16="http://schemas.microsoft.com/office/drawing/2014/main" id="{650A2032-28DB-E9E6-CD17-CB92F19098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  <a:endParaRPr/>
          </a:p>
        </p:txBody>
      </p:sp>
      <p:sp>
        <p:nvSpPr>
          <p:cNvPr id="3" name="Google Shape;226;p12">
            <a:extLst>
              <a:ext uri="{FF2B5EF4-FFF2-40B4-BE49-F238E27FC236}">
                <a16:creationId xmlns:a16="http://schemas.microsoft.com/office/drawing/2014/main" id="{6EB77BEC-4214-B8E6-EDF0-7EC4DE602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52602" y="1152983"/>
            <a:ext cx="5441558" cy="557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50520" indent="-342900" algn="just">
              <a:spcBef>
                <a:spcPts val="0"/>
              </a:spcBef>
              <a:buSzPct val="80000"/>
            </a:pPr>
            <a:r>
              <a:rPr lang="pt-BR" dirty="0"/>
              <a:t>Conforme a sociedade evoluía, surgiam leis e costumes que reforçavam privilégios e mantinham hierarquias. </a:t>
            </a:r>
          </a:p>
          <a:p>
            <a:pPr marL="350520" indent="-342900" algn="just">
              <a:spcBef>
                <a:spcPts val="0"/>
              </a:spcBef>
              <a:buSzPct val="80000"/>
            </a:pPr>
            <a:r>
              <a:rPr lang="pt-BR" dirty="0"/>
              <a:t>Instituições políticas e, curiosamente, até o avanço das artes e das ciências, foram criticadas por Rousseau por contribuírem para a corrupção moral, pois impõem normas externas que afastam o homem de seu sentimento espontâneo e de sua liberdade básica.</a:t>
            </a:r>
          </a:p>
          <a:p>
            <a:pPr marL="350520" indent="-342900" algn="just">
              <a:spcBef>
                <a:spcPts val="0"/>
              </a:spcBef>
              <a:buSzPct val="80000"/>
            </a:pPr>
            <a:r>
              <a:rPr lang="pt-BR" dirty="0"/>
              <a:t>Rousseau não propunha, entretanto, um retorno literal ao estado de natureza. </a:t>
            </a:r>
          </a:p>
          <a:p>
            <a:pPr marL="350520" indent="-342900" algn="just">
              <a:spcBef>
                <a:spcPts val="0"/>
              </a:spcBef>
              <a:buSzPct val="80000"/>
            </a:pPr>
            <a:r>
              <a:rPr lang="pt-BR" dirty="0"/>
              <a:t>Sua resposta estava no contrato social: a reconstrução das instituições políticas de modo a preservar a liberdade e a igualdade originais, permitindo que o homem viva em sociedade sem renegar sua "bondade" natural.</a:t>
            </a:r>
          </a:p>
          <a:p>
            <a:pPr marL="342900" indent="-335280" algn="just">
              <a:spcBef>
                <a:spcPts val="0"/>
              </a:spcBef>
              <a:buSzPct val="80000"/>
            </a:pPr>
            <a:endParaRPr lang="pt-BR" dirty="0"/>
          </a:p>
        </p:txBody>
      </p:sp>
      <p:pic>
        <p:nvPicPr>
          <p:cNvPr id="2" name="Imagem 1" descr="O homem nasce livre, e em toda parte é... Jean-Jacques Rousseau - Pensador">
            <a:extLst>
              <a:ext uri="{FF2B5EF4-FFF2-40B4-BE49-F238E27FC236}">
                <a16:creationId xmlns:a16="http://schemas.microsoft.com/office/drawing/2014/main" id="{E4AE94F3-3D85-839B-9DA4-54FBF9CB8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7" y="1351472"/>
            <a:ext cx="6534509" cy="43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34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D9A931D4-A514-BDD2-0A46-E84A93D1B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>
            <a:extLst>
              <a:ext uri="{FF2B5EF4-FFF2-40B4-BE49-F238E27FC236}">
                <a16:creationId xmlns:a16="http://schemas.microsoft.com/office/drawing/2014/main" id="{043F7BD8-9E61-0B5E-E9FC-5A6C652626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Estado, sociedade e poder</a:t>
            </a:r>
          </a:p>
        </p:txBody>
      </p:sp>
      <p:pic>
        <p:nvPicPr>
          <p:cNvPr id="2" name="Imagem 1" descr="Homem em frente a lousa&#10;&#10;O conteúdo gerado por IA pode estar incorreto.">
            <a:extLst>
              <a:ext uri="{FF2B5EF4-FFF2-40B4-BE49-F238E27FC236}">
                <a16:creationId xmlns:a16="http://schemas.microsoft.com/office/drawing/2014/main" id="{B94FB278-6126-2D75-7B78-2A458346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35606"/>
          <a:stretch>
            <a:fillRect/>
          </a:stretch>
        </p:blipFill>
        <p:spPr>
          <a:xfrm>
            <a:off x="646111" y="2043748"/>
            <a:ext cx="4511861" cy="435254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>
            <a:extLst>
              <a:ext uri="{FF2B5EF4-FFF2-40B4-BE49-F238E27FC236}">
                <a16:creationId xmlns:a16="http://schemas.microsoft.com/office/drawing/2014/main" id="{2E694F7C-BDDF-5536-0572-3AC6A08225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38972" y="1713069"/>
            <a:ext cx="4511861" cy="4352544"/>
          </a:xfrm>
        </p:spPr>
        <p:txBody>
          <a:bodyPr spcFirstLastPara="1" lIns="91425" tIns="45700" rIns="91425" bIns="45700" anchor="t" anchorCtr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80000"/>
              <a:buFont typeface="Arial"/>
            </a:pPr>
            <a:r>
              <a:rPr lang="en-US" sz="1400" b="0" i="0" u="none" strike="noStrike" cap="none" dirty="0">
                <a:solidFill>
                  <a:schemeClr val="lt2"/>
                </a:solidFill>
              </a:rPr>
              <a:t>C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omo Rousseau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descreve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o “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estado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de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natureza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” e de que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maneira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ele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difere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da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sociedade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política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?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80000"/>
              <a:buFont typeface="Arial"/>
            </a:pPr>
            <a:r>
              <a:rPr lang="en-US" sz="1600" b="0" i="0" u="none" strike="noStrike" cap="none" dirty="0">
                <a:solidFill>
                  <a:schemeClr val="lt2"/>
                </a:solidFill>
              </a:rPr>
              <a:t>O que é o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contrato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social para Rousseau e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por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que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ele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é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necessário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para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fundar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o Estado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legítimo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?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80000"/>
              <a:buFont typeface="Arial"/>
            </a:pPr>
            <a:r>
              <a:rPr lang="en-US" sz="1600" b="0" i="0" u="none" strike="noStrike" cap="none" err="1">
                <a:solidFill>
                  <a:schemeClr val="lt2"/>
                </a:solidFill>
              </a:rPr>
              <a:t>Explique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a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diferença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entre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liberdade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natural e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liberdade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civil no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pensamento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de Rousseau.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80000"/>
              <a:buFont typeface="Arial"/>
            </a:pPr>
            <a:r>
              <a:rPr lang="en-US" sz="1600" b="0" i="0" u="none" strike="noStrike" cap="none" dirty="0">
                <a:solidFill>
                  <a:schemeClr val="lt2"/>
                </a:solidFill>
              </a:rPr>
              <a:t>Como Rousseau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conceitua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a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vontade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geral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e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por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que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ela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é central para a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validade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das leis?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80000"/>
              <a:buFont typeface="Arial"/>
            </a:pPr>
            <a:r>
              <a:rPr lang="en-US" sz="1600" b="0" i="0" u="none" strike="noStrike" cap="none" dirty="0">
                <a:solidFill>
                  <a:schemeClr val="lt2"/>
                </a:solidFill>
              </a:rPr>
              <a:t>De que forma a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propriedade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privada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,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segundo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Rousseau,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impacta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a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igualdade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entre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os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indivíduos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?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80000"/>
              <a:buFont typeface="Arial"/>
            </a:pPr>
            <a:r>
              <a:rPr lang="en-US" sz="1600" b="0" i="0" u="none" strike="noStrike" cap="none" dirty="0">
                <a:solidFill>
                  <a:schemeClr val="lt2"/>
                </a:solidFill>
              </a:rPr>
              <a:t>Quais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são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os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riscos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associados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à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aplicação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da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vontade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geral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,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especialmente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no que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diz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respeito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às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1600" b="0" i="0" u="none" strike="noStrike" cap="none" err="1">
                <a:solidFill>
                  <a:schemeClr val="lt2"/>
                </a:solidFill>
              </a:rPr>
              <a:t>minorias</a:t>
            </a:r>
            <a:r>
              <a:rPr lang="en-US" sz="1600" b="0" i="0" u="none" strike="noStrike" cap="none" dirty="0">
                <a:solidFill>
                  <a:schemeClr val="lt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2159990"/>
      </p:ext>
    </p:extLst>
  </p:cSld>
  <p:clrMapOvr>
    <a:masterClrMapping/>
  </p:clrMapOvr>
</p:sld>
</file>

<file path=ppt/theme/theme1.xml><?xml version="1.0" encoding="utf-8"?>
<a:theme xmlns:a="http://schemas.openxmlformats.org/drawingml/2006/main" name="Íon">
  <a:themeElements>
    <a:clrScheme name="Í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9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Íon</vt:lpstr>
      <vt:lpstr>Estado, Sociedade e Poder</vt:lpstr>
      <vt:lpstr>Estado, sociedade e poder</vt:lpstr>
      <vt:lpstr>Estado, sociedade e poder</vt:lpstr>
      <vt:lpstr>Estado, sociedade e poder</vt:lpstr>
      <vt:lpstr>Estado, sociedade e poder</vt:lpstr>
      <vt:lpstr>Estado, sociedade e poder</vt:lpstr>
      <vt:lpstr>Estado, sociedade e poder</vt:lpstr>
      <vt:lpstr>Estado, sociedade e poder</vt:lpstr>
      <vt:lpstr>Estado, sociedade e poder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William Rolderick</dc:creator>
  <cp:revision>373</cp:revision>
  <dcterms:created xsi:type="dcterms:W3CDTF">2020-03-18T11:56:40Z</dcterms:created>
  <dcterms:modified xsi:type="dcterms:W3CDTF">2025-09-24T21:47:44Z</dcterms:modified>
</cp:coreProperties>
</file>